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8"/>
  </p:notesMasterIdLst>
  <p:sldIdLst>
    <p:sldId id="2147481304" r:id="rId2"/>
    <p:sldId id="2147481386" r:id="rId3"/>
    <p:sldId id="2147481332" r:id="rId4"/>
    <p:sldId id="2147481322" r:id="rId5"/>
    <p:sldId id="2147481333" r:id="rId6"/>
    <p:sldId id="2147481200" r:id="rId7"/>
    <p:sldId id="2147481335" r:id="rId8"/>
    <p:sldId id="2147481336" r:id="rId9"/>
    <p:sldId id="2147481337" r:id="rId10"/>
    <p:sldId id="2147481375" r:id="rId11"/>
    <p:sldId id="2147481373" r:id="rId12"/>
    <p:sldId id="2147481374" r:id="rId13"/>
    <p:sldId id="2147481345" r:id="rId14"/>
    <p:sldId id="2147481357" r:id="rId15"/>
    <p:sldId id="2147481379" r:id="rId16"/>
    <p:sldId id="2147470923" r:id="rId17"/>
    <p:sldId id="2147481355" r:id="rId18"/>
    <p:sldId id="2147481366" r:id="rId19"/>
    <p:sldId id="2147481367" r:id="rId20"/>
    <p:sldId id="2147481364" r:id="rId21"/>
    <p:sldId id="2147481365" r:id="rId22"/>
    <p:sldId id="2147481356" r:id="rId23"/>
    <p:sldId id="2147481381" r:id="rId24"/>
    <p:sldId id="2147481358" r:id="rId25"/>
    <p:sldId id="2147470913" r:id="rId26"/>
    <p:sldId id="2147481376" r:id="rId27"/>
    <p:sldId id="2147481360" r:id="rId28"/>
    <p:sldId id="2147481346" r:id="rId29"/>
    <p:sldId id="2147470918" r:id="rId30"/>
    <p:sldId id="2147481363" r:id="rId31"/>
    <p:sldId id="2147481351" r:id="rId32"/>
    <p:sldId id="2147481382" r:id="rId33"/>
    <p:sldId id="2147481378" r:id="rId34"/>
    <p:sldId id="2147481359" r:id="rId35"/>
    <p:sldId id="2147481368" r:id="rId36"/>
    <p:sldId id="2147470897" r:id="rId37"/>
    <p:sldId id="2147481369" r:id="rId38"/>
    <p:sldId id="2147481353" r:id="rId39"/>
    <p:sldId id="2147481383" r:id="rId40"/>
    <p:sldId id="2147481361" r:id="rId41"/>
    <p:sldId id="2147470917" r:id="rId42"/>
    <p:sldId id="2147470922" r:id="rId43"/>
    <p:sldId id="2147481343" r:id="rId44"/>
    <p:sldId id="2147481352" r:id="rId45"/>
    <p:sldId id="2147481384" r:id="rId46"/>
    <p:sldId id="2147481362" r:id="rId47"/>
    <p:sldId id="2147481370" r:id="rId48"/>
    <p:sldId id="2147470909" r:id="rId49"/>
    <p:sldId id="2147481371" r:id="rId50"/>
    <p:sldId id="475" r:id="rId51"/>
    <p:sldId id="2147481377" r:id="rId52"/>
    <p:sldId id="2147481385" r:id="rId53"/>
    <p:sldId id="2147481320" r:id="rId54"/>
    <p:sldId id="2147481321" r:id="rId55"/>
    <p:sldId id="2147481380" r:id="rId56"/>
    <p:sldId id="214748125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42C9E8-5B19-4CDA-BC18-B91D11AB05D0}">
          <p14:sldIdLst>
            <p14:sldId id="2147481304"/>
            <p14:sldId id="2147481386"/>
            <p14:sldId id="2147481332"/>
            <p14:sldId id="2147481322"/>
            <p14:sldId id="2147481333"/>
            <p14:sldId id="2147481200"/>
            <p14:sldId id="2147481335"/>
            <p14:sldId id="2147481336"/>
            <p14:sldId id="2147481337"/>
            <p14:sldId id="2147481375"/>
            <p14:sldId id="2147481373"/>
            <p14:sldId id="2147481374"/>
            <p14:sldId id="2147481345"/>
            <p14:sldId id="2147481357"/>
            <p14:sldId id="2147481379"/>
            <p14:sldId id="2147470923"/>
            <p14:sldId id="2147481355"/>
            <p14:sldId id="2147481366"/>
            <p14:sldId id="2147481367"/>
            <p14:sldId id="2147481364"/>
            <p14:sldId id="2147481365"/>
            <p14:sldId id="2147481356"/>
            <p14:sldId id="2147481381"/>
            <p14:sldId id="2147481358"/>
            <p14:sldId id="2147470913"/>
            <p14:sldId id="2147481376"/>
            <p14:sldId id="2147481360"/>
            <p14:sldId id="2147481346"/>
            <p14:sldId id="2147470918"/>
            <p14:sldId id="2147481363"/>
            <p14:sldId id="2147481351"/>
            <p14:sldId id="2147481382"/>
            <p14:sldId id="2147481378"/>
            <p14:sldId id="2147481359"/>
            <p14:sldId id="2147481368"/>
            <p14:sldId id="2147470897"/>
            <p14:sldId id="2147481369"/>
            <p14:sldId id="2147481353"/>
            <p14:sldId id="2147481383"/>
            <p14:sldId id="2147481361"/>
            <p14:sldId id="2147470917"/>
            <p14:sldId id="2147470922"/>
            <p14:sldId id="2147481343"/>
            <p14:sldId id="2147481352"/>
            <p14:sldId id="2147481384"/>
            <p14:sldId id="2147481362"/>
            <p14:sldId id="2147481370"/>
            <p14:sldId id="2147470909"/>
            <p14:sldId id="2147481371"/>
            <p14:sldId id="475"/>
            <p14:sldId id="2147481377"/>
            <p14:sldId id="2147481385"/>
            <p14:sldId id="2147481320"/>
            <p14:sldId id="2147481321"/>
            <p14:sldId id="2147481380"/>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544" autoAdjust="0"/>
  </p:normalViewPr>
  <p:slideViewPr>
    <p:cSldViewPr snapToGrid="0">
      <p:cViewPr varScale="1">
        <p:scale>
          <a:sx n="109" d="100"/>
          <a:sy n="109" d="100"/>
        </p:scale>
        <p:origin x="126" y="4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6/20/2024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6/20/2024 1:50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Aspire starts to shine as your application grows. A common scenario for developers are building a backend for their frontend side by side. The backend usually talks to a database and has multiple APIs that the web app can talk to. There are several features of .NET Aspire that this type of application can take advantage of.</a:t>
            </a:r>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may start to build out a fully distributed cloud-native architected project with lots of different dependences. </a:t>
            </a:r>
          </a:p>
          <a:p>
            <a:endParaRPr lang="en-US" dirty="0"/>
          </a:p>
          <a:p>
            <a:r>
              <a:rPr lang="en-US" dirty="0"/>
              <a:t>In each these scenarios whether your application is small as a single API with the front end and a back-end or a full cloud native distributed application .NET Aspire is a great use case for you.</a:t>
            </a:r>
          </a:p>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 like to say is every single application should have .NET Aspire added to it and I'm going to show and tell you why and by the end of this presentation and this demo as we follow along you're going to be wow at how developer productivity is boosted and I can get deep insights into my application</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6/20/2024 1:46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project we will be “</a:t>
            </a:r>
            <a:r>
              <a:rPr lang="en-US" dirty="0" err="1"/>
              <a:t>Aspireify</a:t>
            </a:r>
            <a:r>
              <a:rPr lang="en-US" dirty="0"/>
              <a:t>” today. This application is a weather hub that uses the United States national weather service API with a nice Blazor UI that allows you to select a weather station.</a:t>
            </a:r>
          </a:p>
          <a:p>
            <a:endParaRPr lang="en-US" dirty="0"/>
          </a:p>
          <a:p>
            <a:r>
              <a:rPr lang="en-US" dirty="0"/>
              <a:t>First, let’s clone the repo where you will find the source code for the app, these slides, and full walkthrough guides that you can follow along.</a:t>
            </a:r>
          </a:p>
          <a:p>
            <a:endParaRPr lang="en-US" dirty="0"/>
          </a:p>
          <a:p>
            <a:r>
              <a:rPr lang="en-US" dirty="0"/>
              <a:t>NOTE: Open up this </a:t>
            </a:r>
            <a:r>
              <a:rPr lang="en-US" dirty="0" err="1"/>
              <a:t>github</a:t>
            </a:r>
            <a:r>
              <a:rPr lang="en-US" dirty="0"/>
              <a:t> repo and do a walkthrough of the necessary setup steps</a:t>
            </a:r>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 exactly are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First is observability,  </a:t>
            </a:r>
            <a:r>
              <a:rPr lang="en-US" dirty="0" err="1"/>
              <a:t>OpenTelemetry</a:t>
            </a:r>
            <a:r>
              <a:rPr lang="en-US" dirty="0"/>
              <a:t> is an open-source standard that is becoming the de facto way of getting deep metrics stack traces and insights into your application. With ASP.NET Core, </a:t>
            </a:r>
            <a:r>
              <a:rPr lang="en-US" dirty="0" err="1"/>
              <a:t>OpenTelemetry</a:t>
            </a:r>
            <a:r>
              <a:rPr lang="en-US" dirty="0"/>
              <a:t> is deeply integrated into the built in logging service and metrics and tracing services that are provided. It was just a few lines of code, and not only will the service defaults automatically configure this but they'll also enable you to set up exporters so you can publish that data in other places.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These exporters directly enable you to export them to several different services out-of-the-box they will configure the </a:t>
            </a:r>
            <a:r>
              <a:rPr lang="en-US" err="1"/>
              <a:t>gRPC</a:t>
            </a:r>
            <a:r>
              <a:rPr lang="en-US"/>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.NET’s goal is to be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unified development platform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developers love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and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businesses trust</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It enables developers to build any kind of application with best-in-class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runtime</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programming languages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development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tools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and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vast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ecosystem that is powered by amazing developers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rPr>
              <a:t>You can any type of application across web, mobile, desktop, cloud, and more while infusing them with AI and building them across any operating system and a wide range of tools and a great command line.</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sz="180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finally, our health checks. </a:t>
            </a:r>
          </a:p>
          <a:p>
            <a:pPr marL="0" marR="0">
              <a:spcBef>
                <a:spcPts val="0"/>
              </a:spcBef>
              <a:spcAft>
                <a:spcPts val="0"/>
              </a:spcAft>
            </a:pPr>
            <a:endParaRPr lang="en-US"/>
          </a:p>
          <a:p>
            <a:pPr marL="0" marR="0">
              <a:spcBef>
                <a:spcPts val="0"/>
              </a:spcBef>
              <a:spcAft>
                <a:spcPts val="0"/>
              </a:spcAft>
            </a:pPr>
            <a:r>
              <a:rPr lang="en-US"/>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components into our application later.</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22</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23</a:t>
            </a:fld>
            <a:endParaRPr lang="en-US"/>
          </a:p>
        </p:txBody>
      </p:sp>
    </p:spTree>
    <p:extLst>
      <p:ext uri="{BB962C8B-B14F-4D97-AF65-F5344CB8AC3E}">
        <p14:creationId xmlns:p14="http://schemas.microsoft.com/office/powerpoint/2010/main" val="585752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6/20/2024 1:46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As I mentioned, orchestration is one of the main feature of .NET Aspire. But what does that look like in practice?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6/20/2024 1:46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31</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32</a:t>
            </a:fld>
            <a:endParaRPr lang="en-US"/>
          </a:p>
        </p:txBody>
      </p:sp>
    </p:spTree>
    <p:extLst>
      <p:ext uri="{BB962C8B-B14F-4D97-AF65-F5344CB8AC3E}">
        <p14:creationId xmlns:p14="http://schemas.microsoft.com/office/powerpoint/2010/main" val="1708115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manually add in the smart service defaults and configure orchestration with the App Host, if you are using Visual Studio 2022 there is great tooling support that will do it all for you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With orchestration, the .NET Aspire app host knows what to start up but we can also configure it so it knows about project dependencies, and it can enable applications to automatically discover each other so we don't have to use hard coded strings.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38</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39</a:t>
            </a:fld>
            <a:endParaRPr lang="en-US"/>
          </a:p>
        </p:txBody>
      </p:sp>
    </p:spTree>
    <p:extLst>
      <p:ext uri="{BB962C8B-B14F-4D97-AF65-F5344CB8AC3E}">
        <p14:creationId xmlns:p14="http://schemas.microsoft.com/office/powerpoint/2010/main" val="8649192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Now as we mentioned earlier our application is small today but it is using things such as a database but as our application grows we're going to start to integrate in more services and additional dependencies that we may want to use and that's where .NET Aspire components come in.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6/20/2024 1:46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Done an Aspire component or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6/20/2024 1:46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is this different than just adding the library directly? Well, the first thing is that when you add in the component to the app host it gives you single line integrations to easily integrate those libraries. So, for example, here I'm not only adding a </a:t>
            </a:r>
            <a:r>
              <a:rPr lang="en-US" dirty="0" err="1">
                <a:ea typeface="Calibri"/>
                <a:cs typeface="Calibri"/>
              </a:rPr>
              <a:t>Postges</a:t>
            </a:r>
            <a:r>
              <a:rPr lang="en-US" dirty="0">
                <a:ea typeface="Calibri"/>
                <a:cs typeface="Calibri"/>
              </a:rPr>
              <a:t> database but I'm also adding a </a:t>
            </a:r>
            <a:r>
              <a:rPr lang="en-US" dirty="0" err="1">
                <a:ea typeface="Calibri"/>
                <a:cs typeface="Calibri"/>
              </a:rPr>
              <a:t>Postges</a:t>
            </a:r>
            <a:r>
              <a:rPr lang="en-US" dirty="0">
                <a:ea typeface="Calibri"/>
                <a:cs typeface="Calibri"/>
              </a:rPr>
              <a:t> admin as well and on top of that I'm adding Redis cache into it and configuring my back end and my front end to automatically use these new dependencies which will go through the service discovery phase. </a:t>
            </a:r>
          </a:p>
          <a:p>
            <a:endParaRPr lang="en-US" dirty="0">
              <a:ea typeface="Calibri"/>
              <a:cs typeface="Calibri"/>
            </a:endParaRPr>
          </a:p>
          <a:p>
            <a:r>
              <a:rPr lang="en-US" dirty="0">
                <a:ea typeface="Calibri"/>
                <a:cs typeface="Calibri"/>
              </a:rPr>
              <a:t>Now when I run my application .NET Aspire will automatically pull down the container images or any other dependencies required and automatically start them inside of docker or </a:t>
            </a:r>
            <a:r>
              <a:rPr lang="en-US" dirty="0" err="1">
                <a:ea typeface="Calibri"/>
                <a:cs typeface="Calibri"/>
              </a:rPr>
              <a:t>podman</a:t>
            </a:r>
            <a:r>
              <a:rPr lang="en-US" dirty="0">
                <a:ea typeface="Calibri"/>
                <a:cs typeface="Calibri"/>
              </a:rPr>
              <a:t>. This is a huge save of time where developers getting up and running on their local machine.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6/20/2024 1:46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Now on top of that there's another package that you integrate directly into your applications so if you want to add caching for example into your back end or your front end you may add in the output caching component into your Blazor application. Here that's what I've done and I've simply added a single line of code to say add Redis output cache with the same key that I configured earlier so it can go through service discovery. Now these components not just add Redis connectivity into your application but they also use smart defaults such as adding retries health checks logging and additional telemetry that we will be able to visualize into the dashboard.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6/20/2024 1:46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44</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45</a:t>
            </a:fld>
            <a:endParaRPr lang="en-US"/>
          </a:p>
        </p:txBody>
      </p:sp>
    </p:spTree>
    <p:extLst>
      <p:ext uri="{BB962C8B-B14F-4D97-AF65-F5344CB8AC3E}">
        <p14:creationId xmlns:p14="http://schemas.microsoft.com/office/powerpoint/2010/main" val="3585478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a:p>
          <a:p>
            <a:pPr marL="0" marR="0">
              <a:spcBef>
                <a:spcPts val="0"/>
              </a:spcBef>
              <a:spcAft>
                <a:spcPts val="0"/>
              </a:spcAft>
            </a:pPr>
            <a:r>
              <a:rPr lang="en-US"/>
              <a:t>
In addition to how you deploy today there's deep integrations for AWS and for Azure like we've seen with components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p:txBody>
      </p:sp>
      <p:sp>
        <p:nvSpPr>
          <p:cNvPr id="4" name="Slide Number Placeholder 3"/>
          <p:cNvSpPr>
            <a:spLocks noGrp="1"/>
          </p:cNvSpPr>
          <p:nvPr>
            <p:ph type="sldNum" sz="quarter" idx="5"/>
          </p:nvPr>
        </p:nvSpPr>
        <p:spPr/>
        <p:txBody>
          <a:bodyPr/>
          <a:lstStyle/>
          <a:p>
            <a:fld id="{D16A409A-1F21-4C87-A97D-11C410B84429}" type="slidenum">
              <a:rPr lang="en-US" smtClean="0"/>
              <a:t>48</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p:txBody>
      </p:sp>
      <p:sp>
        <p:nvSpPr>
          <p:cNvPr id="4" name="Slide Number Placeholder 3"/>
          <p:cNvSpPr>
            <a:spLocks noGrp="1"/>
          </p:cNvSpPr>
          <p:nvPr>
            <p:ph type="sldNum" sz="quarter" idx="5"/>
          </p:nvPr>
        </p:nvSpPr>
        <p:spPr/>
        <p:txBody>
          <a:bodyPr/>
          <a:lstStyle/>
          <a:p>
            <a:fld id="{0496B17A-C6DF-E541-AEBD-D16B2194AACE}" type="slidenum">
              <a:rPr lang="en-US" smtClean="0"/>
              <a:t>50</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51</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52</a:t>
            </a:fld>
            <a:endParaRPr lang="en-US"/>
          </a:p>
        </p:txBody>
      </p:sp>
    </p:spTree>
    <p:extLst>
      <p:ext uri="{BB962C8B-B14F-4D97-AF65-F5344CB8AC3E}">
        <p14:creationId xmlns:p14="http://schemas.microsoft.com/office/powerpoint/2010/main" val="19632076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another thing I want to talk about really quick before we wrap this up is that I mentioned you can integrate other types of applications in to .NET Aspire systems.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p>
        </p:txBody>
      </p:sp>
      <p:sp>
        <p:nvSpPr>
          <p:cNvPr id="4" name="Slide Number Placeholder 3"/>
          <p:cNvSpPr>
            <a:spLocks noGrp="1"/>
          </p:cNvSpPr>
          <p:nvPr>
            <p:ph type="sldNum" sz="quarter" idx="5"/>
          </p:nvPr>
        </p:nvSpPr>
        <p:spPr/>
        <p:txBody>
          <a:bodyPr/>
          <a:lstStyle/>
          <a:p>
            <a:fld id="{0496B17A-C6DF-E541-AEBD-D16B2194AACE}" type="slidenum">
              <a:rPr lang="en-US" smtClean="0"/>
              <a:t>53</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p>
        </p:txBody>
      </p:sp>
      <p:sp>
        <p:nvSpPr>
          <p:cNvPr id="4" name="Slide Number Placeholder 3"/>
          <p:cNvSpPr>
            <a:spLocks noGrp="1"/>
          </p:cNvSpPr>
          <p:nvPr>
            <p:ph type="sldNum" sz="quarter" idx="5"/>
          </p:nvPr>
        </p:nvSpPr>
        <p:spPr/>
        <p:txBody>
          <a:bodyPr/>
          <a:lstStyle/>
          <a:p>
            <a:fld id="{0496B17A-C6DF-E541-AEBD-D16B2194AACE}" type="slidenum">
              <a:rPr lang="en-US" smtClean="0"/>
              <a:t>54</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80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you have it from start to finish no matter what size or scale your application you can easily get observability resiliency scalability and manageability and so much more by integrating ..NET Aspire into your application. On top of all of that we get a super productivity boost .NET developers in our local development day-to-day.</a:t>
            </a:r>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6/20/2024 1:48 PM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56</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why the team built .NET Aspire it's a cloud ready stack for building observable, production ready, distributed applications and to help us be more productive as developers when we're developing and deploying our applications.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6/20/2024 1:46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does this actually mean right those are some fancy words is this for me should I use? Do I have to convert my application? should every application use it?</a:t>
            </a:r>
          </a:p>
          <a:p>
            <a:endParaRPr lang="en-US"/>
          </a:p>
          <a:p>
            <a:r>
              <a:rPr lang="en-US"/>
              <a:t> The short answer is yes .NET Aspire is for every application no matter how big or how small let me explain.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6/20/2024 1:46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en-US" dirty="0"/>
              <a:t>Let's say you're building a website, here for example is a sports website that many of us maybe have built or at least browsed online now we think to ourselves what goes into building this application and you might have a small team or you might have a big team that's building this type of app.</a:t>
            </a:r>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very beginner of how I would build this app. I would spin up a Blazor web app with some data. Maybe it is hardcoded or in a </a:t>
            </a:r>
            <a:r>
              <a:rPr lang="en-US" dirty="0" err="1"/>
              <a:t>json</a:t>
            </a:r>
            <a:r>
              <a:rPr lang="en-US" dirty="0"/>
              <a:t> file, or even maybe a small SQLite database. With just a single web app there is plenty that .NET Aspire can help me with we will get into.</a:t>
            </a:r>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3260548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6/20/2024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notesSlide" Target="../notesSlides/notesSlide11.xml"/><Relationship Id="rId16" Type="http://schemas.openxmlformats.org/officeDocument/2006/relationships/image" Target="../media/image38.svg"/><Relationship Id="rId20" Type="http://schemas.openxmlformats.org/officeDocument/2006/relationships/image" Target="../media/image42.sv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svg"/><Relationship Id="rId15" Type="http://schemas.openxmlformats.org/officeDocument/2006/relationships/image" Target="../media/image37.png"/><Relationship Id="rId10" Type="http://schemas.openxmlformats.org/officeDocument/2006/relationships/image" Target="../media/image32.sv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notesSlide" Target="../notesSlides/notesSlide2.xml"/><Relationship Id="rId16"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0.png"/><Relationship Id="rId4"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6.svg"/><Relationship Id="rId26" Type="http://schemas.openxmlformats.org/officeDocument/2006/relationships/image" Target="../media/image74.svg"/><Relationship Id="rId3" Type="http://schemas.openxmlformats.org/officeDocument/2006/relationships/image" Target="../media/image52.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5" Type="http://schemas.openxmlformats.org/officeDocument/2006/relationships/image" Target="../media/image73.png"/><Relationship Id="rId2" Type="http://schemas.openxmlformats.org/officeDocument/2006/relationships/notesSlide" Target="../notesSlides/notesSlide40.xml"/><Relationship Id="rId16" Type="http://schemas.openxmlformats.org/officeDocument/2006/relationships/image" Target="../media/image64.png"/><Relationship Id="rId20" Type="http://schemas.openxmlformats.org/officeDocument/2006/relationships/image" Target="../media/image68.svg"/><Relationship Id="rId1" Type="http://schemas.openxmlformats.org/officeDocument/2006/relationships/slideLayout" Target="../slideLayouts/slideLayout4.xml"/><Relationship Id="rId6" Type="http://schemas.openxmlformats.org/officeDocument/2006/relationships/image" Target="../media/image43.png"/><Relationship Id="rId11" Type="http://schemas.openxmlformats.org/officeDocument/2006/relationships/image" Target="../media/image59.png"/><Relationship Id="rId24" Type="http://schemas.openxmlformats.org/officeDocument/2006/relationships/image" Target="../media/image72.svg"/><Relationship Id="rId5" Type="http://schemas.openxmlformats.org/officeDocument/2006/relationships/image" Target="../media/image54.sv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8.svg"/><Relationship Id="rId19" Type="http://schemas.openxmlformats.org/officeDocument/2006/relationships/image" Target="../media/image67.png"/><Relationship Id="rId4" Type="http://schemas.openxmlformats.org/officeDocument/2006/relationships/image" Target="../media/image53.png"/><Relationship Id="rId9" Type="http://schemas.openxmlformats.org/officeDocument/2006/relationships/image" Target="../media/image57.png"/><Relationship Id="rId14" Type="http://schemas.openxmlformats.org/officeDocument/2006/relationships/image" Target="../media/image62.svg"/><Relationship Id="rId22" Type="http://schemas.openxmlformats.org/officeDocument/2006/relationships/image" Target="../media/image70.sv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46.xml"/><Relationship Id="rId16" Type="http://schemas.openxmlformats.org/officeDocument/2006/relationships/image" Target="../media/image88.sv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1.png"/><Relationship Id="rId4"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a:ln w="3175">
                  <a:noFill/>
                </a:ln>
                <a:solidFill>
                  <a:srgbClr val="FFFFFF"/>
                </a:solidFill>
                <a:effectLst/>
                <a:uLnTx/>
                <a:uFillTx/>
              </a:rPr>
              <a:t>Introduction to </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4" name="TextBox 3">
            <a:extLst>
              <a:ext uri="{FF2B5EF4-FFF2-40B4-BE49-F238E27FC236}">
                <a16:creationId xmlns:a16="http://schemas.microsoft.com/office/drawing/2014/main" id="{95DEBDE7-9106-7101-D001-4CA673B8E7EA}"/>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5" name="Picture 2">
            <a:extLst>
              <a:ext uri="{FF2B5EF4-FFF2-40B4-BE49-F238E27FC236}">
                <a16:creationId xmlns:a16="http://schemas.microsoft.com/office/drawing/2014/main" id="{009FE92F-6028-EAF6-4781-BA77BE9E1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A61ADE8D-D329-9AEE-94B8-4FDAC4A1CF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7FAC76-5801-D029-0ACF-2DF08A4B055E}"/>
              </a:ext>
            </a:extLst>
          </p:cNvPr>
          <p:cNvSpPr txBox="1"/>
          <p:nvPr/>
        </p:nvSpPr>
        <p:spPr>
          <a:xfrm>
            <a:off x="415871" y="5025268"/>
            <a:ext cx="1889684" cy="615553"/>
          </a:xfrm>
          <a:prstGeom prst="rect">
            <a:avLst/>
          </a:prstGeom>
          <a:noFill/>
        </p:spPr>
        <p:txBody>
          <a:bodyPr wrap="none" lIns="0" tIns="0" rIns="0" bIns="0" rtlCol="0">
            <a:spAutoFit/>
          </a:bodyPr>
          <a:lstStyle/>
          <a:p>
            <a:pPr algn="l"/>
            <a:r>
              <a:rPr lang="en-US" sz="2000" b="1"/>
              <a:t>Presenter Name</a:t>
            </a:r>
          </a:p>
          <a:p>
            <a:pPr algn="l"/>
            <a:r>
              <a:rPr lang="en-US" sz="2000"/>
              <a:t>Company Name</a:t>
            </a:r>
          </a:p>
        </p:txBody>
      </p:sp>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Client Apps</a:t>
              </a: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a:ea typeface="Open Sans"/>
                <a:cs typeface="Open Sans"/>
              </a:rPr>
              <a:t>Works with</a:t>
            </a:r>
            <a:r>
              <a:rPr kumimoji="0" lang="en-US" sz="2000" b="1" i="0" u="none" strike="noStrike" kern="0" cap="none" spc="0" normalizeH="0" noProof="0">
                <a:ln w="3175">
                  <a:noFill/>
                </a:ln>
                <a:solidFill>
                  <a:srgbClr val="FFFFFF"/>
                </a:solidFill>
                <a:effectLst/>
                <a:uLnTx/>
                <a:uFillTx/>
                <a:latin typeface="Open Sans"/>
                <a:ea typeface="Open Sans"/>
                <a:cs typeface="Open Sans"/>
              </a:rPr>
              <a:t> ALL scale of applications and grows with you!</a:t>
            </a:r>
            <a:endParaRPr kumimoji="0" lang="en-US" sz="2000" b="1" i="0" u="none" strike="noStrike" kern="0" cap="none" spc="0" normalizeH="0" baseline="0" noProof="0">
              <a:ln w="3175">
                <a:noFill/>
              </a:ln>
              <a:solidFill>
                <a:srgbClr val="FFFFFF"/>
              </a:solidFill>
              <a:effectLst/>
              <a:uLnTx/>
              <a:uFillTx/>
              <a:latin typeface="Open Sans"/>
              <a:ea typeface="Open Sans"/>
              <a:cs typeface="Open Sans"/>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09738"/>
            <a:ext cx="1073785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Initial App Walkthrough</a:t>
            </a:r>
          </a:p>
        </p:txBody>
      </p:sp>
      <p:sp>
        <p:nvSpPr>
          <p:cNvPr id="3" name="TextBox 2">
            <a:extLst>
              <a:ext uri="{FF2B5EF4-FFF2-40B4-BE49-F238E27FC236}">
                <a16:creationId xmlns:a16="http://schemas.microsoft.com/office/drawing/2014/main" id="{8F97F07F-967B-A4EF-CE20-1360F856B7BF}"/>
              </a:ext>
            </a:extLst>
          </p:cNvPr>
          <p:cNvSpPr txBox="1"/>
          <p:nvPr/>
        </p:nvSpPr>
        <p:spPr>
          <a:xfrm>
            <a:off x="352425" y="5395216"/>
            <a:ext cx="1162050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Clone: https://github.com/</a:t>
            </a:r>
            <a:r>
              <a:rPr lang="en-US" sz="2400" dirty="0"/>
              <a:t>dotnet-presentations/</a:t>
            </a:r>
            <a:r>
              <a:rPr lang="en-US" sz="2400" dirty="0" err="1"/>
              <a:t>letslearn</a:t>
            </a:r>
            <a:r>
              <a:rPr lang="en-US" sz="2400" dirty="0"/>
              <a:t>-dotnet-aspire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405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Service Defaults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2931213" y="3300359"/>
            <a:ext cx="6329573" cy="1222920"/>
            <a:chOff x="1848518" y="3301038"/>
            <a:chExt cx="6329573" cy="1222920"/>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222920"/>
              <a:chOff x="1848518" y="3301038"/>
              <a:chExt cx="6329573"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Health Checks</a:t>
                </a: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a:t>Observability</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Observability</a:t>
            </a: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16EFC-3E43-2656-A509-AE63E49F13BA}"/>
              </a:ext>
            </a:extLst>
          </p:cNvPr>
          <p:cNvSpPr>
            <a:spLocks noGrp="1"/>
          </p:cNvSpPr>
          <p:nvPr>
            <p:ph type="title"/>
          </p:nvPr>
        </p:nvSpPr>
        <p:spPr>
          <a:xfrm>
            <a:off x="838199" y="1490540"/>
            <a:ext cx="10515600" cy="1325563"/>
          </a:xfrm>
        </p:spPr>
        <p:txBody>
          <a:bodyPr/>
          <a:lstStyle/>
          <a:p>
            <a:r>
              <a:rPr lang="en-US" dirty="0"/>
              <a:t>Get the code for today’s workshop</a:t>
            </a:r>
          </a:p>
        </p:txBody>
      </p:sp>
      <p:sp>
        <p:nvSpPr>
          <p:cNvPr id="3" name="TextBox 2">
            <a:extLst>
              <a:ext uri="{FF2B5EF4-FFF2-40B4-BE49-F238E27FC236}">
                <a16:creationId xmlns:a16="http://schemas.microsoft.com/office/drawing/2014/main" id="{184C707C-7E54-1ED2-EB42-2BE257504692}"/>
              </a:ext>
            </a:extLst>
          </p:cNvPr>
          <p:cNvSpPr txBox="1"/>
          <p:nvPr/>
        </p:nvSpPr>
        <p:spPr>
          <a:xfrm>
            <a:off x="109417" y="2895497"/>
            <a:ext cx="11973165" cy="1067006"/>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Workshop Repository to Clone: </a:t>
            </a:r>
          </a:p>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https://github.com/</a:t>
            </a:r>
            <a:r>
              <a:rPr lang="en-US" sz="2400" dirty="0"/>
              <a:t>dotnet-presentations/</a:t>
            </a:r>
            <a:r>
              <a:rPr lang="en-US" sz="2400" dirty="0" err="1"/>
              <a:t>letslearn</a:t>
            </a:r>
            <a:r>
              <a:rPr lang="en-US" sz="2400" dirty="0"/>
              <a:t>-dotnet-aspire</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267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a:t>
            </a: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Health Checks</a:t>
            </a:r>
          </a:p>
        </p:txBody>
      </p:sp>
      <p:grpSp>
        <p:nvGrpSpPr>
          <p:cNvPr id="5" name="Group 4">
            <a:extLst>
              <a:ext uri="{FF2B5EF4-FFF2-40B4-BE49-F238E27FC236}">
                <a16:creationId xmlns:a16="http://schemas.microsoft.com/office/drawing/2014/main" id="{A3A1C794-44EF-2AF6-B984-3E14319FCB9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2904166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grpSp>
        <p:nvGrpSpPr>
          <p:cNvPr id="27" name="Group 26">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Metrics</a:t>
                </a: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Structured Logs</a:t>
                </a: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Dependencies</a:t>
                </a: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753662" cy="365760"/>
              <a:chOff x="1129818" y="4468732"/>
              <a:chExt cx="2753662" cy="365760"/>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Distributed Traces</a:t>
                </a: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Developer Dashboard</a:t>
            </a:r>
            <a:endParaRPr lang="en-US" sz="1800"/>
          </a:p>
        </p:txBody>
      </p:sp>
      <p:pic>
        <p:nvPicPr>
          <p:cNvPr id="4" name="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a:t>Integrating the Developer Dashboard</a:t>
            </a:r>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Standalone</a:t>
            </a:r>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sp>
        <p:nvSpPr>
          <p:cNvPr id="5" name="Rectangle: Rounded Corners 4">
            <a:extLst>
              <a:ext uri="{FF2B5EF4-FFF2-40B4-BE49-F238E27FC236}">
                <a16:creationId xmlns:a16="http://schemas.microsoft.com/office/drawing/2014/main" id="{641D56A9-740C-1BAE-DFD0-C953FFA49D9A}"/>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pic>
        <p:nvPicPr>
          <p:cNvPr id="6" name="Picture 5">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
        <p:nvSpPr>
          <p:cNvPr id="12" name="TextBox 11">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:8.0.0</a:t>
            </a:r>
            <a:endParaRPr lang="en-US" dirty="0"/>
          </a:p>
        </p:txBody>
      </p:sp>
    </p:spTree>
    <p:extLst>
      <p:ext uri="{BB962C8B-B14F-4D97-AF65-F5344CB8AC3E}">
        <p14:creationId xmlns:p14="http://schemas.microsoft.com/office/powerpoint/2010/main" val="23163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a:t>Before</a:t>
            </a:r>
          </a:p>
        </p:txBody>
      </p:sp>
      <p:pic>
        <p:nvPicPr>
          <p:cNvPr id="1026" name="Picture 2">
            <a:extLst>
              <a:ext uri="{FF2B5EF4-FFF2-40B4-BE49-F238E27FC236}">
                <a16:creationId xmlns:a16="http://schemas.microsoft.com/office/drawing/2014/main" id="{C9A7F2CF-425B-940D-06F0-2DA12F868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508D5F-82B7-1C22-7C5E-7684AF68E7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spTree>
    <p:extLst>
      <p:ext uri="{BB962C8B-B14F-4D97-AF65-F5344CB8AC3E}">
        <p14:creationId xmlns:p14="http://schemas.microsoft.com/office/powerpoint/2010/main" val="86113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Orchestration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 name="TextBox 1">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a:solidFill>
                  <a:srgbClr val="0000FF"/>
                </a:solidFill>
                <a:effectLst/>
                <a:latin typeface="Consolas" panose="020B0609020204030204" pitchFamily="49" charset="0"/>
              </a:rPr>
              <a:t>var</a:t>
            </a:r>
            <a:r>
              <a:rPr lang="en-US" sz="2000" b="0">
                <a:solidFill>
                  <a:srgbClr val="000000"/>
                </a:solidFill>
                <a:effectLst/>
                <a:latin typeface="Consolas" panose="020B0609020204030204" pitchFamily="49" charset="0"/>
              </a:rPr>
              <a:t> </a:t>
            </a:r>
            <a:r>
              <a:rPr lang="en-US" sz="2000" b="0">
                <a:solidFill>
                  <a:srgbClr val="001080"/>
                </a:solidFill>
                <a:effectLst/>
                <a:latin typeface="Consolas" panose="020B0609020204030204" pitchFamily="49" charset="0"/>
              </a:rPr>
              <a:t>builder</a:t>
            </a:r>
            <a:r>
              <a:rPr lang="en-US" sz="2000" b="0">
                <a:solidFill>
                  <a:srgbClr val="000000"/>
                </a:solidFill>
                <a:effectLst/>
                <a:latin typeface="Consolas" panose="020B0609020204030204" pitchFamily="49" charset="0"/>
              </a:rPr>
              <a:t> = </a:t>
            </a:r>
            <a:r>
              <a:rPr lang="en-US" sz="2000" b="0" err="1">
                <a:solidFill>
                  <a:srgbClr val="267F99"/>
                </a:solidFill>
                <a:effectLst/>
                <a:latin typeface="Consolas" panose="020B0609020204030204" pitchFamily="49" charset="0"/>
              </a:rPr>
              <a:t>DistributedApplication</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CreateBuilder</a:t>
            </a:r>
            <a:r>
              <a:rPr lang="en-US" sz="2000" b="0">
                <a:solidFill>
                  <a:srgbClr val="000000"/>
                </a:solidFill>
                <a:effectLst/>
                <a:latin typeface="Consolas" panose="020B0609020204030204" pitchFamily="49" charset="0"/>
              </a:rPr>
              <a:t>(</a:t>
            </a:r>
            <a:r>
              <a:rPr lang="en-US" sz="2000" b="0" err="1">
                <a:solidFill>
                  <a:srgbClr val="0000FF"/>
                </a:solidFill>
                <a:effectLst/>
                <a:latin typeface="Consolas" panose="020B0609020204030204" pitchFamily="49" charset="0"/>
              </a:rPr>
              <a:t>args</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ApiService</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apiservice</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Web</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webfrontend</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Build</a:t>
            </a:r>
            <a:r>
              <a:rPr lang="en-US" sz="2000" b="0">
                <a:solidFill>
                  <a:srgbClr val="000000"/>
                </a:solidFill>
                <a:effectLst/>
                <a:latin typeface="Consolas" panose="020B0609020204030204" pitchFamily="49" charset="0"/>
              </a:rPr>
              <a:t>().</a:t>
            </a:r>
            <a:r>
              <a:rPr lang="en-US" sz="2000" b="0">
                <a:solidFill>
                  <a:srgbClr val="795E26"/>
                </a:solidFill>
                <a:effectLst/>
                <a:latin typeface="Consolas" panose="020B0609020204030204" pitchFamily="49" charset="0"/>
              </a:rPr>
              <a:t>Run</a:t>
            </a:r>
            <a:r>
              <a:rPr lang="en-US" sz="2000" b="0">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rmAutofit/>
          </a:bodyPr>
          <a:lstStyle/>
          <a:p>
            <a:r>
              <a:rPr lang="en-US"/>
              <a:t>Build anything with a unified platform</a:t>
            </a:r>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a:t>After</a:t>
            </a:r>
          </a:p>
        </p:txBody>
      </p:sp>
      <p:pic>
        <p:nvPicPr>
          <p:cNvPr id="5" name="Picture 4">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3032227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t>Visual Studio Tooling for .NET Aspire</a:t>
            </a:r>
          </a:p>
        </p:txBody>
      </p:sp>
      <p:pic>
        <p:nvPicPr>
          <p:cNvPr id="4" name="Untitled Project">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a:t>Before</a:t>
            </a:r>
          </a:p>
        </p:txBody>
      </p:sp>
      <p:sp>
        <p:nvSpPr>
          <p:cNvPr id="3" name="TextBox 2">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
        <p:nvSpPr>
          <p:cNvPr id="5" name="TextBox 4">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5053D98-B331-1B53-A697-415B294716B6}"/>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a:solidFill>
                  <a:schemeClr val="bg1"/>
                </a:solidFill>
              </a:rPr>
              <a:t>Service Discovery</a:t>
            </a:r>
          </a:p>
        </p:txBody>
      </p:sp>
      <p:sp>
        <p:nvSpPr>
          <p:cNvPr id="5" name="TextBox 4">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a:t>There are still connection strings 😀</a:t>
            </a:r>
          </a:p>
        </p:txBody>
      </p:sp>
      <p:pic>
        <p:nvPicPr>
          <p:cNvPr id="4" name="Picture 3">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85289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Every App</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Needs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6287" y="2054592"/>
              <a:ext cx="168326" cy="168326"/>
            </a:xfrm>
            <a:prstGeom prst="rect">
              <a:avLst/>
            </a:prstGeom>
          </p:spPr>
        </p:pic>
      </p:grpSp>
      <p:pic>
        <p:nvPicPr>
          <p:cNvPr id="4" name="Picture 3">
            <a:extLst>
              <a:ext uri="{FF2B5EF4-FFF2-40B4-BE49-F238E27FC236}">
                <a16:creationId xmlns:a16="http://schemas.microsoft.com/office/drawing/2014/main" id="{C78BB145-EA76-831C-8E73-B2145EC4517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a:solidFill>
                  <a:schemeClr val="bg1"/>
                </a:solidFill>
              </a:rPr>
              <a:t>Components</a:t>
            </a:r>
          </a:p>
        </p:txBody>
      </p:sp>
      <p:pic>
        <p:nvPicPr>
          <p:cNvPr id="24" name="Graphic 23">
            <a:extLst>
              <a:ext uri="{FF2B5EF4-FFF2-40B4-BE49-F238E27FC236}">
                <a16:creationId xmlns:a16="http://schemas.microsoft.com/office/drawing/2014/main" id="{FFFD8120-7BA8-1242-5729-A328EA3EE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85489" y="3186220"/>
            <a:ext cx="1821741" cy="285971"/>
          </a:xfrm>
          <a:prstGeom prst="rect">
            <a:avLst/>
          </a:prstGeom>
        </p:spPr>
      </p:pic>
      <p:pic>
        <p:nvPicPr>
          <p:cNvPr id="27" name="Graphic 26">
            <a:extLst>
              <a:ext uri="{FF2B5EF4-FFF2-40B4-BE49-F238E27FC236}">
                <a16:creationId xmlns:a16="http://schemas.microsoft.com/office/drawing/2014/main" id="{24204662-8BA1-CDB3-4AD0-1DDAB26FD73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5459" y="3183239"/>
            <a:ext cx="1439462" cy="491523"/>
          </a:xfrm>
          <a:prstGeom prst="rect">
            <a:avLst/>
          </a:prstGeom>
        </p:spPr>
      </p:pic>
      <p:grpSp>
        <p:nvGrpSpPr>
          <p:cNvPr id="13" name="Group 12">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58028" y="4397397"/>
              <a:ext cx="718682" cy="718682"/>
            </a:xfrm>
            <a:prstGeom prst="rect">
              <a:avLst/>
            </a:prstGeom>
          </p:spPr>
        </p:pic>
      </p:grpSp>
      <p:pic>
        <p:nvPicPr>
          <p:cNvPr id="26" name="Picture 25">
            <a:extLst>
              <a:ext uri="{FF2B5EF4-FFF2-40B4-BE49-F238E27FC236}">
                <a16:creationId xmlns:a16="http://schemas.microsoft.com/office/drawing/2014/main" id="{0CA64AA3-C774-541D-DC67-4663A6B9C828}"/>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CA51CA4-A43B-8B58-27E5-EFE6E92AB8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7658" y="5340831"/>
            <a:ext cx="668818" cy="668818"/>
          </a:xfrm>
          <a:prstGeom prst="rect">
            <a:avLst/>
          </a:prstGeom>
        </p:spPr>
      </p:pic>
      <p:pic>
        <p:nvPicPr>
          <p:cNvPr id="6" name="Graphic 5">
            <a:extLst>
              <a:ext uri="{FF2B5EF4-FFF2-40B4-BE49-F238E27FC236}">
                <a16:creationId xmlns:a16="http://schemas.microsoft.com/office/drawing/2014/main" id="{C6AEDE91-40D5-2455-F34D-7B1AC08481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057532" y="5326948"/>
            <a:ext cx="732552" cy="732552"/>
          </a:xfrm>
          <a:prstGeom prst="rect">
            <a:avLst/>
          </a:prstGeom>
        </p:spPr>
      </p:pic>
      <p:pic>
        <p:nvPicPr>
          <p:cNvPr id="8" name="Graphic 7">
            <a:extLst>
              <a:ext uri="{FF2B5EF4-FFF2-40B4-BE49-F238E27FC236}">
                <a16:creationId xmlns:a16="http://schemas.microsoft.com/office/drawing/2014/main" id="{217D9D4B-7EA2-A366-9A66-8242184C71A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876559" y="5326948"/>
            <a:ext cx="732552" cy="732552"/>
          </a:xfrm>
          <a:prstGeom prst="rect">
            <a:avLst/>
          </a:prstGeom>
        </p:spPr>
      </p:pic>
      <p:pic>
        <p:nvPicPr>
          <p:cNvPr id="10" name="Graphic 9">
            <a:extLst>
              <a:ext uri="{FF2B5EF4-FFF2-40B4-BE49-F238E27FC236}">
                <a16:creationId xmlns:a16="http://schemas.microsoft.com/office/drawing/2014/main" id="{A89BB46C-6032-7658-9C19-92993205808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95585" y="5313053"/>
            <a:ext cx="732552" cy="732552"/>
          </a:xfrm>
          <a:prstGeom prst="rect">
            <a:avLst/>
          </a:prstGeom>
        </p:spPr>
      </p:pic>
      <p:pic>
        <p:nvPicPr>
          <p:cNvPr id="23" name="Graphic 22">
            <a:extLst>
              <a:ext uri="{FF2B5EF4-FFF2-40B4-BE49-F238E27FC236}">
                <a16:creationId xmlns:a16="http://schemas.microsoft.com/office/drawing/2014/main" id="{20AA081F-BA4F-8E45-B7EC-66DA83CE5AD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703206" y="5285292"/>
            <a:ext cx="749111" cy="749111"/>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Component Orchestration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6" name="Speech Bubble: Oval 5">
            <a:extLst>
              <a:ext uri="{FF2B5EF4-FFF2-40B4-BE49-F238E27FC236}">
                <a16:creationId xmlns:a16="http://schemas.microsoft.com/office/drawing/2014/main" id="{1175209D-748B-8D67-2645-C9863AA52B4B}"/>
              </a:ext>
            </a:extLst>
          </p:cNvPr>
          <p:cNvSpPr/>
          <p:nvPr/>
        </p:nvSpPr>
        <p:spPr>
          <a:xfrm>
            <a:off x="8813800" y="17178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Automatically will pull down container image and start it in Docker or </a:t>
            </a:r>
            <a:r>
              <a:rPr lang="en-US" err="1"/>
              <a:t>Podman</a:t>
            </a:r>
            <a:r>
              <a:rPr lang="en-US"/>
              <a:t>!</a:t>
            </a:r>
          </a:p>
        </p:txBody>
      </p:sp>
      <p:sp>
        <p:nvSpPr>
          <p:cNvPr id="8" name="TextBox 7">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Postges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Postges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2" grpId="0" animBg="1"/>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Component Integration</a:t>
            </a:r>
            <a:endParaRPr lang="en-US" sz="1800"/>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Configures service with retries, corresponding health checks, logging, and telemetry!!!!</a:t>
            </a:r>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32955576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Integrations &amp; Deployment</a:t>
            </a: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pic>
        <p:nvPicPr>
          <p:cNvPr id="3" name="Picture 2" descr="A blue and white cloud with arrows and squares&#10;&#10;Description automatically generated">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 logo of a cube&#10;&#10;Description automatically generated with medium confidence">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pic>
        <p:nvPicPr>
          <p:cNvPr id="1026" name="Picture 2">
            <a:extLst>
              <a:ext uri="{FF2B5EF4-FFF2-40B4-BE49-F238E27FC236}">
                <a16:creationId xmlns:a16="http://schemas.microsoft.com/office/drawing/2014/main" id="{3ED201A0-19C6-03E5-73F4-8A72E1A2B6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par>
                                <p:cTn id="30" presetID="10" presetClass="entr" presetSubtype="0"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par>
                                <p:cTn id="33" presetID="10"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fade">
                                      <p:cBhvr>
                                        <p:cTn id="35" dur="500"/>
                                        <p:tgtEl>
                                          <p:spTgt spid="1032"/>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26"/>
                                        </p:tgtEl>
                                        <p:attrNameLst>
                                          <p:attrName>style.visibility</p:attrName>
                                        </p:attrNameLst>
                                      </p:cBhvr>
                                      <p:to>
                                        <p:strVal val="visible"/>
                                      </p:to>
                                    </p:set>
                                    <p:animEffect transition="in" filter="fade">
                                      <p:cBhvr>
                                        <p:cTn id="63" dur="500"/>
                                        <p:tgtEl>
                                          <p:spTgt spid="10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lish from VS">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471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1E22B48A-15C1-4185-DED8-26E89AA0C2A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Observability</a:t>
              </a:r>
            </a:p>
          </p:txBody>
        </p:sp>
      </p:grpSp>
      <p:grpSp>
        <p:nvGrpSpPr>
          <p:cNvPr id="104" name="Group 103">
            <a:extLst>
              <a:ext uri="{FF2B5EF4-FFF2-40B4-BE49-F238E27FC236}">
                <a16:creationId xmlns:a16="http://schemas.microsoft.com/office/drawing/2014/main" id="{6F110257-6F04-494D-EF87-AD1C7DB098A4}"/>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Resiliency</a:t>
              </a:r>
            </a:p>
          </p:txBody>
        </p:sp>
      </p:grpSp>
      <p:grpSp>
        <p:nvGrpSpPr>
          <p:cNvPr id="105" name="Group 104">
            <a:extLst>
              <a:ext uri="{FF2B5EF4-FFF2-40B4-BE49-F238E27FC236}">
                <a16:creationId xmlns:a16="http://schemas.microsoft.com/office/drawing/2014/main" id="{1FC35A17-3A25-1A5C-2534-04A86E2978D9}"/>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Scalability </a:t>
              </a:r>
            </a:p>
          </p:txBody>
        </p:sp>
      </p:grpSp>
      <p:grpSp>
        <p:nvGrpSpPr>
          <p:cNvPr id="106" name="Group 105">
            <a:extLst>
              <a:ext uri="{FF2B5EF4-FFF2-40B4-BE49-F238E27FC236}">
                <a16:creationId xmlns:a16="http://schemas.microsoft.com/office/drawing/2014/main" id="{89CEA1D0-E5B4-211A-43A2-07D6805729FA}"/>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Manageability</a:t>
              </a:r>
            </a:p>
          </p:txBody>
        </p:sp>
      </p:grpSp>
      <p:grpSp>
        <p:nvGrpSpPr>
          <p:cNvPr id="109" name="Group 108">
            <a:extLst>
              <a:ext uri="{FF2B5EF4-FFF2-40B4-BE49-F238E27FC236}">
                <a16:creationId xmlns:a16="http://schemas.microsoft.com/office/drawing/2014/main" id="{747A5142-91C2-6A7D-12AF-0B8F1CCE1213}"/>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Better Logging support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(faster, can object serialization)</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Testing fakes for Logging &amp; Metrics </a:t>
              </a:r>
              <a:endPar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roup 107">
            <a:extLst>
              <a:ext uri="{FF2B5EF4-FFF2-40B4-BE49-F238E27FC236}">
                <a16:creationId xmlns:a16="http://schemas.microsoft.com/office/drawing/2014/main" id="{C2706937-9F80-3057-14B9-CA395DDDF2A2}"/>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New Polly based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Stateful Reconnect</a:t>
              </a:r>
            </a:p>
          </p:txBody>
        </p:sp>
      </p:grpSp>
      <p:grpSp>
        <p:nvGrpSpPr>
          <p:cNvPr id="107" name="Group 106">
            <a:extLst>
              <a:ext uri="{FF2B5EF4-FFF2-40B4-BE49-F238E27FC236}">
                <a16:creationId xmlns:a16="http://schemas.microsoft.com/office/drawing/2014/main" id="{9A2FCBFD-14E8-600B-C3D1-C320C9363228}"/>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a:solidFill>
                    <a:srgbClr val="FFFFFF"/>
                  </a:solidFill>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Certificate auto-rotation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a:t>.NET 8 Includes</a:t>
            </a:r>
            <a:endParaRPr lang="en-US"/>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grpSp>
        <p:nvGrpSpPr>
          <p:cNvPr id="23" name="Group 22">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descr="image">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0394" y="2163452"/>
              <a:ext cx="3571875" cy="2108465"/>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SDK Workload</a:t>
            </a:r>
          </a:p>
          <a:p>
            <a:pPr marL="0" indent="0" algn="ctr">
              <a:lnSpc>
                <a:spcPct val="100000"/>
              </a:lnSpc>
              <a:buNone/>
            </a:pPr>
            <a:r>
              <a:rPr lang="en-US" sz="1800"/>
              <a:t>Templates</a:t>
            </a:r>
          </a:p>
          <a:p>
            <a:pPr marL="0" indent="0" algn="ctr">
              <a:lnSpc>
                <a:spcPct val="100000"/>
              </a:lnSpc>
              <a:buNone/>
            </a:pPr>
            <a:r>
              <a:rPr lang="en-US" sz="1800"/>
              <a:t>Components</a:t>
            </a: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Service discovery</a:t>
            </a:r>
          </a:p>
          <a:p>
            <a:pPr marL="0" indent="0" algn="ctr">
              <a:lnSpc>
                <a:spcPct val="100000"/>
              </a:lnSpc>
              <a:buNone/>
            </a:pPr>
            <a:r>
              <a:rPr lang="en-US" sz="1800"/>
              <a:t>Developer dashboard</a:t>
            </a:r>
          </a:p>
          <a:p>
            <a:pPr marL="0" indent="0" algn="ctr">
              <a:lnSpc>
                <a:spcPct val="100000"/>
              </a:lnSpc>
              <a:buNone/>
            </a:pPr>
            <a:r>
              <a:rPr lang="en-US" sz="1800"/>
              <a:t>Logs, metrics, distributed traces</a:t>
            </a: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Single command run</a:t>
            </a:r>
          </a:p>
          <a:p>
            <a:pPr marL="0" indent="0" algn="ctr">
              <a:lnSpc>
                <a:spcPct val="100000"/>
              </a:lnSpc>
              <a:buNone/>
            </a:pPr>
            <a:r>
              <a:rPr lang="en-US" sz="1800"/>
              <a:t>App topology in C#</a:t>
            </a:r>
          </a:p>
          <a:p>
            <a:pPr marL="0" indent="0" algn="ctr">
              <a:lnSpc>
                <a:spcPct val="100000"/>
              </a:lnSpc>
              <a:buNone/>
            </a:pPr>
            <a:r>
              <a:rPr lang="en-US" sz="1800"/>
              <a:t>Cloud deployment</a:t>
            </a:r>
          </a:p>
        </p:txBody>
      </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get started</a:t>
            </a: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build</a:t>
            </a: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deploy</a:t>
            </a: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9" grpId="0"/>
      <p:bldP spid="4" grpId="0" animBg="1"/>
      <p:bldP spid="5"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0668383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512386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9B643C-9CE7-DCCA-4EC5-09C1E8C157B2}"/>
              </a:ext>
            </a:extLst>
          </p:cNvPr>
          <p:cNvSpPr txBox="1"/>
          <p:nvPr/>
        </p:nvSpPr>
        <p:spPr>
          <a:xfrm>
            <a:off x="608373" y="520461"/>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Add to any</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app</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.NET Aspire</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for Everyone!</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9981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840889"/>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3599" y="276525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Get Started Today</a:t>
            </a:r>
          </a:p>
        </p:txBody>
      </p:sp>
      <p:sp>
        <p:nvSpPr>
          <p:cNvPr id="9" name="TextBox 8">
            <a:extLst>
              <a:ext uri="{FF2B5EF4-FFF2-40B4-BE49-F238E27FC236}">
                <a16:creationId xmlns:a16="http://schemas.microsoft.com/office/drawing/2014/main" id="{E5E9AAD3-85A0-5265-DD45-C673331DDB45}"/>
              </a:ext>
            </a:extLst>
          </p:cNvPr>
          <p:cNvSpPr txBox="1"/>
          <p:nvPr/>
        </p:nvSpPr>
        <p:spPr>
          <a:xfrm>
            <a:off x="6564429" y="276525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t>Engage with team on GitHub</a:t>
            </a:r>
          </a:p>
        </p:txBody>
      </p:sp>
      <p:sp>
        <p:nvSpPr>
          <p:cNvPr id="3" name="TextBox 2">
            <a:extLst>
              <a:ext uri="{FF2B5EF4-FFF2-40B4-BE49-F238E27FC236}">
                <a16:creationId xmlns:a16="http://schemas.microsoft.com/office/drawing/2014/main" id="{CADD0792-E2E9-711C-B1B3-BD911B33F6FA}"/>
              </a:ext>
            </a:extLst>
          </p:cNvPr>
          <p:cNvSpPr txBox="1"/>
          <p:nvPr/>
        </p:nvSpPr>
        <p:spPr>
          <a:xfrm>
            <a:off x="1533438" y="3562900"/>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7081409" y="356290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
        <p:nvSpPr>
          <p:cNvPr id="12" name="TextBox 11">
            <a:extLst>
              <a:ext uri="{FF2B5EF4-FFF2-40B4-BE49-F238E27FC236}">
                <a16:creationId xmlns:a16="http://schemas.microsoft.com/office/drawing/2014/main" id="{4622C7B2-AF66-B657-7BC4-88E1899B5817}"/>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13" name="Picture 2">
            <a:extLst>
              <a:ext uri="{FF2B5EF4-FFF2-40B4-BE49-F238E27FC236}">
                <a16:creationId xmlns:a16="http://schemas.microsoft.com/office/drawing/2014/main" id="{D1F78E58-41E9-6002-976C-5862671D07F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e the source image">
            <a:extLst>
              <a:ext uri="{FF2B5EF4-FFF2-40B4-BE49-F238E27FC236}">
                <a16:creationId xmlns:a16="http://schemas.microsoft.com/office/drawing/2014/main" id="{A1CC3244-9635-AFD9-9AB3-946C76F872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0ED0DE-96E1-28B3-1ED2-B34DD147E6D7}"/>
              </a:ext>
            </a:extLst>
          </p:cNvPr>
          <p:cNvSpPr txBox="1"/>
          <p:nvPr/>
        </p:nvSpPr>
        <p:spPr>
          <a:xfrm>
            <a:off x="415871" y="5025268"/>
            <a:ext cx="1889684" cy="615553"/>
          </a:xfrm>
          <a:prstGeom prst="rect">
            <a:avLst/>
          </a:prstGeom>
          <a:noFill/>
        </p:spPr>
        <p:txBody>
          <a:bodyPr wrap="none" lIns="0" tIns="0" rIns="0" bIns="0" rtlCol="0">
            <a:spAutoFit/>
          </a:bodyPr>
          <a:lstStyle/>
          <a:p>
            <a:pPr algn="l"/>
            <a:r>
              <a:rPr lang="en-US" sz="2000" b="1"/>
              <a:t>Presenter Name</a:t>
            </a:r>
          </a:p>
          <a:p>
            <a:pPr algn="l"/>
            <a:r>
              <a:rPr lang="en-US" sz="2000"/>
              <a:t>Company Name</a:t>
            </a:r>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6 L 0 4.07407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4.79167E-6 0.04607 L 4.79167E-6 -3.7037E-7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79167E-6 0.04607 L 4.79167E-6 -1.11111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33333E-6 0.04607 L -3.33333E-6 -3.7037E-7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33333E-6 0.04607 L -3.33333E-6 -1.11111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806FB73-C418-96F2-1DCB-6CCEE660A283}"/>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301038"/>
              <a:ext cx="8585802" cy="1222920"/>
              <a:chOff x="1848518" y="3301038"/>
              <a:chExt cx="8585802" cy="1222920"/>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Complex</a:t>
                </a: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a:t>Getting Started</a:t>
                </a:r>
              </a:p>
              <a:p>
                <a:endParaRPr lang="en-US"/>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Choices</a:t>
                </a: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4123848"/>
                <a:ext cx="2011998"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Paved Path</a:t>
                </a: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It’s Still Not Easy</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What does that mean? Who is it for? </a:t>
            </a:r>
            <a:r>
              <a:rPr lang="en-US" sz="2000" dirty="0"/>
              <a:t>Should I use it?</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6036</Words>
  <Application>Microsoft Office PowerPoint</Application>
  <PresentationFormat>Widescreen</PresentationFormat>
  <Paragraphs>529</Paragraphs>
  <Slides>56</Slides>
  <Notes>55</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56</vt:i4>
      </vt:variant>
    </vt:vector>
  </HeadingPairs>
  <TitlesOfParts>
    <vt:vector size="70" baseType="lpstr">
      <vt:lpstr>Aptos</vt:lpstr>
      <vt:lpstr>Aptos Display</vt:lpstr>
      <vt:lpstr>Arial</vt:lpstr>
      <vt:lpstr>Calibri</vt:lpstr>
      <vt:lpstr>Consolas</vt:lpstr>
      <vt:lpstr>Open Sans</vt:lpstr>
      <vt:lpstr>Open Sans SemiBold</vt:lpstr>
      <vt:lpstr>Segoe UI</vt:lpstr>
      <vt:lpstr>Segoe UI Light</vt:lpstr>
      <vt:lpstr>Segoe UI Semibold</vt:lpstr>
      <vt:lpstr>SFMono-Regular</vt:lpstr>
      <vt:lpstr>Space Grotesk Medium</vt:lpstr>
      <vt:lpstr>Wingdings</vt:lpstr>
      <vt:lpstr>office theme</vt:lpstr>
      <vt:lpstr>PowerPoint Presentation</vt:lpstr>
      <vt:lpstr>Get the code for today’s workshop</vt:lpstr>
      <vt:lpstr>Build anything with a unified platform</vt:lpstr>
      <vt:lpstr>PowerPoint Presentation</vt:lpstr>
      <vt:lpstr>.NET 8 Includes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Integrating the Developer Dashboard</vt:lpstr>
      <vt:lpstr>PowerPoint Presentation</vt:lpstr>
      <vt:lpstr>Before</vt:lpstr>
      <vt:lpstr>PowerPoint Presentation</vt:lpstr>
      <vt:lpstr>After</vt:lpstr>
      <vt:lpstr>DEMO</vt:lpstr>
      <vt:lpstr>Q&amp;A</vt:lpstr>
      <vt:lpstr>Visual Studio Tooling for .NET Aspire</vt:lpstr>
      <vt:lpstr>PowerPoint Presentation</vt:lpstr>
      <vt:lpstr>Before</vt:lpstr>
      <vt:lpstr>PowerPoint Presentation</vt:lpstr>
      <vt:lpstr>There are still connection strings 😀</vt:lpstr>
      <vt:lpstr>DEMO</vt:lpstr>
      <vt:lpstr>Q&amp;A</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2024-06-20T20:51:36Z</dcterms:modified>
</cp:coreProperties>
</file>